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28" r:id="rId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0B00F"/>
    <a:srgbClr val="FAE4AC"/>
    <a:srgbClr val="746D6A"/>
    <a:srgbClr val="2D3075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50" autoAdjust="0"/>
    <p:restoredTop sz="94026" autoAdjust="0"/>
  </p:normalViewPr>
  <p:slideViewPr>
    <p:cSldViewPr snapToGrid="0">
      <p:cViewPr varScale="1">
        <p:scale>
          <a:sx n="54" d="100"/>
          <a:sy n="54" d="100"/>
        </p:scale>
        <p:origin x="129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6298294B-8A32-4362-9B63-041201440768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FC0EB52B-C790-420A-9F7B-E50D37E75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07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DD095-C12A-4D10-96FD-82ED593D9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00CDE-0EF6-4EC0-B55A-77B719E8A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B5AE6-8A8D-482A-ABC5-A83F33EB3B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1E1166E-8ACC-431A-9EB0-81A85B7036E5}" type="datetime1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1639E-A067-4C76-8303-94C7EC66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10EF2-067B-4B48-8FD1-CF8BA094F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73990" y="6326431"/>
            <a:ext cx="2057400" cy="365125"/>
          </a:xfrm>
          <a:prstGeom prst="rect">
            <a:avLst/>
          </a:prstGeom>
        </p:spPr>
        <p:txBody>
          <a:bodyPr/>
          <a:lstStyle/>
          <a:p>
            <a:fld id="{D442C772-8B13-4F9C-9CFB-92AFA9626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93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-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E52CC-49D7-4439-A8CD-A89BCDAE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52A5B33-60AF-4349-8C2D-9813EE620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4086" y="632643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442C772-8B13-4F9C-9CFB-92AFA9626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3F7BF4-7A71-9C7E-85B6-6BA5E29A8099}"/>
              </a:ext>
            </a:extLst>
          </p:cNvPr>
          <p:cNvSpPr/>
          <p:nvPr userDrawn="1"/>
        </p:nvSpPr>
        <p:spPr>
          <a:xfrm flipV="1">
            <a:off x="0" y="1238258"/>
            <a:ext cx="9144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8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372203-6CC9-4763-BAB7-F971A880B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FC59320-98A8-4746-92D1-16FE55F94F49}" type="datetime1">
              <a:rPr lang="en-US" smtClean="0"/>
              <a:t>1/25/2025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FCC0C7-1E51-4802-B4F4-6C79D8294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5EC9B-8EE7-4DBD-96D5-A8EC510EA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73990" y="6326431"/>
            <a:ext cx="2057400" cy="365125"/>
          </a:xfrm>
          <a:prstGeom prst="rect">
            <a:avLst/>
          </a:prstGeom>
        </p:spPr>
        <p:txBody>
          <a:bodyPr/>
          <a:lstStyle/>
          <a:p>
            <a:fld id="{D442C772-8B13-4F9C-9CFB-92AFA9626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0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4A1A2B-12E1-4517-A879-A22264A1F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CEAE8-D5DA-4604-B16C-30BF38FA6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20501"/>
            <a:ext cx="7886700" cy="4756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F0355B-000D-4E00-B487-0D9C0F249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94086" y="6326431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D442C772-8B13-4F9C-9CFB-92AFA9626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10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5" r:id="rId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rgbClr val="2D3075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jhucochlearcenter.org/infographic-hearing-loss-prevalence-u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enterForHearingAcces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24722-5AF9-5ABC-4885-65F8D4857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Hearing Loss Increases with 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3AB5CE-D758-929E-2706-1849883F7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rgbClr val="FAE4A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42C772-8B13-4F9C-9CFB-92AFA96262FC}" type="slidenum">
              <a:rPr lang="en-US" smtClean="0">
                <a:solidFill>
                  <a:schemeClr val="bg1"/>
                </a:solidFill>
              </a:rPr>
              <a:pPr/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94EDF5-B0F9-CC08-6FA9-A0AC8AD43914}"/>
              </a:ext>
            </a:extLst>
          </p:cNvPr>
          <p:cNvSpPr txBox="1"/>
          <p:nvPr/>
        </p:nvSpPr>
        <p:spPr>
          <a:xfrm>
            <a:off x="440267" y="5696063"/>
            <a:ext cx="89987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Approximately </a:t>
            </a:r>
            <a:r>
              <a:rPr lang="en-US" sz="1600" dirty="0">
                <a:highlight>
                  <a:srgbClr val="FF00FF"/>
                </a:highlight>
              </a:rPr>
              <a:t>870,000 to 1.16 M Coloradoans </a:t>
            </a:r>
            <a:r>
              <a:rPr lang="en-US" sz="1600" dirty="0"/>
              <a:t>are </a:t>
            </a:r>
            <a:r>
              <a:rPr lang="en-US" sz="1600" b="0" i="0" u="none" strike="noStrike" baseline="0" dirty="0"/>
              <a:t>deaf, hard of hearing, or deafblind (15-20%)</a:t>
            </a:r>
            <a:endParaRPr lang="en-US" sz="1600" dirty="0"/>
          </a:p>
          <a:p>
            <a:r>
              <a:rPr lang="en-US" sz="1600" dirty="0"/>
              <a:t>To communicate: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0" i="0" u="none" strike="noStrike" baseline="0" dirty="0"/>
              <a:t>97.2% to 99% use oral communication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0" i="0" u="none" strike="noStrike" baseline="0" dirty="0"/>
              <a:t>1% to 2.8% use </a:t>
            </a:r>
            <a:r>
              <a:rPr lang="en-US" sz="1600" b="0" i="0" u="none" strike="noStrike" baseline="0"/>
              <a:t>s</a:t>
            </a:r>
            <a:r>
              <a:rPr lang="en-US" sz="1600"/>
              <a:t>ign language</a:t>
            </a:r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D1B3ED-EEC9-4151-4C3A-5D22DBB7D9CF}"/>
              </a:ext>
            </a:extLst>
          </p:cNvPr>
          <p:cNvSpPr txBox="1"/>
          <p:nvPr/>
        </p:nvSpPr>
        <p:spPr>
          <a:xfrm>
            <a:off x="2818870" y="5307712"/>
            <a:ext cx="5614225" cy="31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hlinkClick r:id="rId2"/>
              </a:rPr>
              <a:t>https://www.jhucochlearcenter.org/infographic-hearing-loss-prevalence-us</a:t>
            </a:r>
            <a:r>
              <a:rPr lang="en-US" sz="1400" dirty="0"/>
              <a:t> </a:t>
            </a:r>
          </a:p>
        </p:txBody>
      </p:sp>
      <p:pic>
        <p:nvPicPr>
          <p:cNvPr id="6" name="Picture 5" descr="A graph of people with numbers and text&#10;&#10;Description automatically generated with medium confidence">
            <a:extLst>
              <a:ext uri="{FF2B5EF4-FFF2-40B4-BE49-F238E27FC236}">
                <a16:creationId xmlns:a16="http://schemas.microsoft.com/office/drawing/2014/main" id="{85D77F6A-5F4C-6096-219E-22F895247F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82" y="1380728"/>
            <a:ext cx="7561835" cy="39975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E41847-2CF3-0468-83D0-A0402C8112A3}"/>
              </a:ext>
            </a:extLst>
          </p:cNvPr>
          <p:cNvSpPr/>
          <p:nvPr/>
        </p:nvSpPr>
        <p:spPr>
          <a:xfrm>
            <a:off x="7253555" y="184935"/>
            <a:ext cx="1746607" cy="96251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your logo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47A960-58AB-5112-FA18-3CED3539D928}"/>
              </a:ext>
            </a:extLst>
          </p:cNvPr>
          <p:cNvSpPr/>
          <p:nvPr/>
        </p:nvSpPr>
        <p:spPr>
          <a:xfrm>
            <a:off x="4572000" y="6008675"/>
            <a:ext cx="4428161" cy="83520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Instructions:</a:t>
            </a:r>
          </a:p>
          <a:p>
            <a:pPr marL="342900" indent="-342900">
              <a:buAutoNum type="arabicPeriod"/>
            </a:pPr>
            <a:r>
              <a:rPr lang="en-US" sz="1600" dirty="0"/>
              <a:t>Replace </a:t>
            </a:r>
            <a:r>
              <a:rPr lang="en-US" sz="1600" dirty="0" err="1"/>
              <a:t>fuschia</a:t>
            </a:r>
            <a:r>
              <a:rPr lang="en-US" sz="1600" dirty="0"/>
              <a:t> highlight with your state’s info</a:t>
            </a:r>
          </a:p>
          <a:p>
            <a:pPr marL="342900" indent="-342900">
              <a:buAutoNum type="arabicPeriod"/>
            </a:pPr>
            <a:r>
              <a:rPr lang="en-US" sz="1600" dirty="0"/>
              <a:t>Delete red boxes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36B66E-6C9F-3A15-1C10-213B34B5B918}"/>
              </a:ext>
            </a:extLst>
          </p:cNvPr>
          <p:cNvSpPr/>
          <p:nvPr/>
        </p:nvSpPr>
        <p:spPr>
          <a:xfrm>
            <a:off x="0" y="-41978"/>
            <a:ext cx="7094086" cy="3253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Template courtesy </a:t>
            </a:r>
            <a:r>
              <a:rPr lang="en-US"/>
              <a:t>of </a:t>
            </a:r>
            <a:r>
              <a:rPr lang="en-US" sz="1800" u="sng" kern="10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 action="ppaction://hlinkfile"/>
              </a:rPr>
              <a:t>CenterForHearingAccess.org</a:t>
            </a:r>
            <a:endParaRPr lang="en-US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575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4754</TotalTime>
  <Words>73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Hearing Loss Increases with 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Colorado Perspectives</dc:title>
  <dc:creator>info@hearingloop.org</dc:creator>
  <cp:lastModifiedBy>Wynne Whyman</cp:lastModifiedBy>
  <cp:revision>526</cp:revision>
  <cp:lastPrinted>2023-10-28T17:43:34Z</cp:lastPrinted>
  <dcterms:created xsi:type="dcterms:W3CDTF">2021-09-05T14:35:02Z</dcterms:created>
  <dcterms:modified xsi:type="dcterms:W3CDTF">2025-01-25T21:09:04Z</dcterms:modified>
</cp:coreProperties>
</file>